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3.xml" ContentType="application/vnd.openxmlformats-officedocument.presentationml.notesSlide+xml"/>
  <Override PartName="/ppt/ink/ink27.xml" ContentType="application/inkml+xml"/>
  <Override PartName="/ppt/notesSlides/notesSlide4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950" r:id="rId2"/>
    <p:sldId id="736" r:id="rId3"/>
    <p:sldId id="873" r:id="rId4"/>
    <p:sldId id="889" r:id="rId5"/>
    <p:sldId id="890" r:id="rId6"/>
    <p:sldId id="924" r:id="rId7"/>
    <p:sldId id="942" r:id="rId8"/>
    <p:sldId id="946" r:id="rId9"/>
    <p:sldId id="819" r:id="rId10"/>
    <p:sldId id="947" r:id="rId11"/>
    <p:sldId id="952" r:id="rId12"/>
    <p:sldId id="934" r:id="rId13"/>
    <p:sldId id="936" r:id="rId14"/>
    <p:sldId id="937" r:id="rId15"/>
    <p:sldId id="938" r:id="rId16"/>
    <p:sldId id="896" r:id="rId17"/>
    <p:sldId id="951" r:id="rId18"/>
    <p:sldId id="875" r:id="rId19"/>
    <p:sldId id="925" r:id="rId20"/>
    <p:sldId id="917" r:id="rId21"/>
    <p:sldId id="931" r:id="rId22"/>
    <p:sldId id="928" r:id="rId23"/>
    <p:sldId id="948" r:id="rId24"/>
    <p:sldId id="943" r:id="rId25"/>
    <p:sldId id="930" r:id="rId26"/>
    <p:sldId id="949" r:id="rId27"/>
    <p:sldId id="929" r:id="rId28"/>
    <p:sldId id="933" r:id="rId29"/>
    <p:sldId id="897" r:id="rId30"/>
    <p:sldId id="899" r:id="rId31"/>
    <p:sldId id="940" r:id="rId32"/>
    <p:sldId id="941" r:id="rId33"/>
    <p:sldId id="919" r:id="rId34"/>
    <p:sldId id="945" r:id="rId35"/>
    <p:sldId id="76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46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6391" autoAdjust="0"/>
  </p:normalViewPr>
  <p:slideViewPr>
    <p:cSldViewPr snapToGrid="0">
      <p:cViewPr varScale="1">
        <p:scale>
          <a:sx n="64" d="100"/>
          <a:sy n="64" d="100"/>
        </p:scale>
        <p:origin x="896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5:39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7:21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1 271,'349'-263,"-339"256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7:33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0 475,'179'-467,"-176"460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00.6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0,'0'0,"2"0,4 0,4 0,3 0,0 0,-1 0,0 0,3 0,3 0,-2 0,-3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12.9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0,'0'0,"2"0,3 0,3 0,2 0,2 0,1 0,1 0,2 0,1 0,-1 0,0 0,-1 0,-1 0,-2 0,-2 0,-2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04.1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0,'2'0,"4"0,4 0,5 0,3 0,0 0,0 0,-2 0,-1 0,0 0,3 0,1 0,-4 0,-6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05.9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0,'4'0,"7"0,3 0,1 0,1 0,2 0,0 0,-1 0,-1 0,-1 0,-3 0,4 0,0 0,1 0,-4 0,-5 0,-9 0,-4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26.1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0,'208'187,"-199"-179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28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1,'1'1,"1"1,2 2,2 1,0 1,1 0,2 2,4 4,1 0,-2-1,-1-1,-1-1,-1-1,-1-1,-2-2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30.4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0,'157'142,"-150"-136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33.4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1,'1'1,"2"1,3 3,1 2,1 0,0 0,1 2,1-1,0 1,0 0,1 1,-1-1,0 0,-1-1,-1-1,0 1,1 0,-2-2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5:16:3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24575,'-16'20'0,"6"0"0,2 1 0,1-1 0,0 1 0,2 1 0,0-1 0,2 1 0,0 0 0,0 35 0,4-13-1365,-1-32-5461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38.5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00:40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01:4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171 841 24575,'-38'-196'0,"21"120"0,-2-10 0,-15-82 0,28 130 0,2 0 0,1-57 0,3 87 0,-1 1 0,0 0 0,0-1 0,-1 1 0,0 0 0,0 0 0,-1 0 0,-4-8 0,2 4 0,1 0 0,-3-14 0,1 8 120,2 11-321,4 6 174,0-1-1,0 1 1,0 0 0,0 0-1,0 0 1,0 0 0,-1 0-1,1 1 1,0-1 0,0 0-1,0 0 1,0 0 0,0 0 0,0 0-1,-1 0 1,1 0 0,0 0-1,0 0 1,0 0 0,0 0-1,0 0 1,0 0 0,0 0-1,0 0 1,-1 1 0,1-1-1,0 0 1,0 0 0,0 0-1,0 0 1,0 0 0,0 0-1,0 0 1,0 1 0,0-1-1,0 0 1,0 0 0,0 0 0,0 0-1,0 0 1,0 0 0,0 1-1,0-1 1,0 0 0,0 0-1,0 0 1,-2 8-6799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5:39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8:38.5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00:40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01:4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171 841 24575,'-38'-196'0,"21"120"0,-2-10 0,-15-82 0,28 130 0,2 0 0,1-57 0,3 87 0,-1 1 0,0 0 0,0-1 0,-1 1 0,0 0 0,0 0 0,-1 0 0,-4-8 0,2 4 0,1 0 0,-3-14 0,1 8 120,2 11-321,4 6 174,0-1-1,0 1 1,0 0 0,0 0-1,0 0 1,0 0 0,-1 0-1,1 1 1,0-1 0,0 0-1,0 0 1,0 0 0,0 0 0,0 0-1,-1 0 1,1 0 0,0 0-1,0 0 1,0 0 0,0 0-1,0 0 1,0 0 0,0 0-1,0 0 1,-1 1 0,1-1-1,0 0 1,0 0 0,0 0-1,0 0 1,0 0 0,0 0-1,0 0 1,0 1 0,0-1-1,0 0 1,0 0 0,0 0 0,0 0-1,0 0 1,0 0 0,0 1-1,0-1 1,0 0 0,0 0-1,0 0 1,-2 8-6799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1-17T09:11:51.99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B64A1E-9481-4370-BDB8-755E665BED69}" emma:medium="tactile" emma:mode="ink">
          <msink:context xmlns:msink="http://schemas.microsoft.com/ink/2010/main" type="writingRegion" rotatedBoundingBox="24930,5577 24945,5577 24945,5592 24930,5592"/>
        </emma:interpretation>
      </emma:emma>
    </inkml:annotationXML>
    <inkml:traceGroup>
      <inkml:annotationXML>
        <emma:emma xmlns:emma="http://www.w3.org/2003/04/emma" version="1.0">
          <emma:interpretation id="{FC51CCB8-BD29-4702-9ADC-CDCC2B401AF4}" emma:medium="tactile" emma:mode="ink">
            <msink:context xmlns:msink="http://schemas.microsoft.com/ink/2010/main" type="paragraph" rotatedBoundingBox="24930,5577 24945,5577 24945,5592 24930,55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C69FA5-A7D5-469B-A840-5A063CCB4A9B}" emma:medium="tactile" emma:mode="ink">
              <msink:context xmlns:msink="http://schemas.microsoft.com/ink/2010/main" type="line" rotatedBoundingBox="24930,5577 24945,5577 24945,5592 24930,5592"/>
            </emma:interpretation>
          </emma:emma>
        </inkml:annotationXML>
        <inkml:traceGroup>
          <inkml:annotationXML>
            <emma:emma xmlns:emma="http://www.w3.org/2003/04/emma" version="1.0">
              <emma:interpretation id="{80221FA5-7828-452C-9913-92BA0E88977C}" emma:medium="tactile" emma:mode="ink">
                <msink:context xmlns:msink="http://schemas.microsoft.com/ink/2010/main" type="inkWord" rotatedBoundingBox="24930,5577 24945,5577 24945,5592 24930,5592"/>
              </emma:interpretation>
              <emma:one-of disjunction-type="recognition" id="oneOf0">
                <emma:interpretation id="interp0" emma:lang="" emma:confidence="0">
                  <emma:literal>十</emma:literal>
                </emma:interpretation>
                <emma:interpretation id="interp1" emma:lang="" emma:confidence="0">
                  <emma:literal>/</emma:literal>
                </emma:interpretation>
                <emma:interpretation id="interp2" emma:lang="" emma:confidence="0">
                  <emma:literal>！</emma:literal>
                </emma:interpretation>
                <emma:interpretation id="interp3" emma:lang="" emma:confidence="0">
                  <emma:literal>!</emma:literal>
                </emma:interpretation>
                <emma:interpretation id="interp4" emma:lang="" emma:confidence="0">
                  <emma:literal>「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5:15.2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0,'7525'0,"-7512"0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5:38.0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1388 0,'-1387'3433,"1420"-3515,-27 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5:16:3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24575,'5'-1'0,"1"1"0,-1-1 0,1 0 0,0 0 0,-1-1 0,0 1 0,1-1 0,-1-1 0,8-4 0,10-3 0,-15 7 0,0 0 0,1 1 0,-1 0 0,1 0 0,16 0 0,48 3 0,-31 1 0,-33-1 0,0 0 0,-1 0 0,1 1 0,-1 1 0,1-1 0,13 7 0,-12-5 0,0 0 0,1 0 0,20 3 0,-25-6-151,-1-1-1,1 1 0,-1 1 0,1-1 1,-1 1-1,1 0 0,-1 0 1,5 3-1,-2 0-6674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5:59.7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2819,'3350'-2811,"-3342"2804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6:29.4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1,'3464'3230,"-3491"-3255,17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6:52.4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92,'327'-88,"-316"85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7:06.8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252 68,'-252'-67,"557"148,-293-78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7:28.3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56 0,'-53'250,"50"-238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7:39.3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259 0,'-250'320,"242"-310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8:22.7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0 174,'268'-167,"-258"160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8:30.4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0 317,'214'-316,"-258"380,38-55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8:41.7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1,'350'202,"-343"-198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6T12:18:53.9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170 305,'-167'-301,"165"297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5:18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0,'-104'388,"103"-384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5:35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1,'-97'363,"97"-361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6:03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0,'102'381,"-100"-374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6:25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98 364,'-96'-357,"94"350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6:43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1 252,'345'-251,"-353"257,-2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9T05:26:59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35 334,'133'-299,"-300"676,345-778,-173 390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8D523-4D3D-4F11-8579-2B4BF489780F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0B82E-EF7D-4A61-B6BF-9954BCE8AF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423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22.png"/><Relationship Id="rId18" Type="http://schemas.openxmlformats.org/officeDocument/2006/relationships/customXml" Target="../ink/ink35.xml"/><Relationship Id="rId26" Type="http://schemas.openxmlformats.org/officeDocument/2006/relationships/customXml" Target="../ink/ink39.xml"/><Relationship Id="rId3" Type="http://schemas.openxmlformats.org/officeDocument/2006/relationships/image" Target="../media/image28.jpg"/><Relationship Id="rId21" Type="http://schemas.openxmlformats.org/officeDocument/2006/relationships/image" Target="../media/image27.png"/><Relationship Id="rId7" Type="http://schemas.openxmlformats.org/officeDocument/2006/relationships/image" Target="../media/image19.png"/><Relationship Id="rId12" Type="http://schemas.openxmlformats.org/officeDocument/2006/relationships/customXml" Target="../ink/ink32.xml"/><Relationship Id="rId17" Type="http://schemas.openxmlformats.org/officeDocument/2006/relationships/image" Target="../media/image240.png"/><Relationship Id="rId25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.xml"/><Relationship Id="rId11" Type="http://schemas.openxmlformats.org/officeDocument/2006/relationships/image" Target="../media/image21.png"/><Relationship Id="rId24" Type="http://schemas.openxmlformats.org/officeDocument/2006/relationships/customXml" Target="../ink/ink38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8.png"/><Relationship Id="rId10" Type="http://schemas.openxmlformats.org/officeDocument/2006/relationships/customXml" Target="../ink/ink31.xml"/><Relationship Id="rId19" Type="http://schemas.openxmlformats.org/officeDocument/2006/relationships/image" Target="../media/image26.png"/><Relationship Id="rId4" Type="http://schemas.openxmlformats.org/officeDocument/2006/relationships/customXml" Target="../ink/ink28.xml"/><Relationship Id="rId9" Type="http://schemas.openxmlformats.org/officeDocument/2006/relationships/image" Target="../media/image20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3" Type="http://schemas.openxmlformats.org/officeDocument/2006/relationships/customXml" Target="../ink/ink2.xml"/><Relationship Id="rId68" Type="http://schemas.openxmlformats.org/officeDocument/2006/relationships/image" Target="../media/image13.emf"/><Relationship Id="rId76" Type="http://schemas.openxmlformats.org/officeDocument/2006/relationships/image" Target="../media/image17.emf"/><Relationship Id="rId84" Type="http://schemas.openxmlformats.org/officeDocument/2006/relationships/image" Target="../media/image21.emf"/><Relationship Id="rId89" Type="http://schemas.openxmlformats.org/officeDocument/2006/relationships/customXml" Target="../ink/ink15.xml"/><Relationship Id="rId97" Type="http://schemas.openxmlformats.org/officeDocument/2006/relationships/customXml" Target="../ink/ink19.xml"/><Relationship Id="rId104" Type="http://schemas.openxmlformats.org/officeDocument/2006/relationships/image" Target="../media/image14.png"/><Relationship Id="rId71" Type="http://schemas.openxmlformats.org/officeDocument/2006/relationships/customXml" Target="../ink/ink6.xml"/><Relationship Id="rId92" Type="http://schemas.openxmlformats.org/officeDocument/2006/relationships/image" Target="../media/image49.png"/><Relationship Id="rId2" Type="http://schemas.openxmlformats.org/officeDocument/2006/relationships/image" Target="../media/image8.png"/><Relationship Id="rId66" Type="http://schemas.openxmlformats.org/officeDocument/2006/relationships/image" Target="../media/image12.emf"/><Relationship Id="rId74" Type="http://schemas.openxmlformats.org/officeDocument/2006/relationships/image" Target="../media/image16.emf"/><Relationship Id="rId79" Type="http://schemas.openxmlformats.org/officeDocument/2006/relationships/customXml" Target="../ink/ink10.xml"/><Relationship Id="rId87" Type="http://schemas.openxmlformats.org/officeDocument/2006/relationships/customXml" Target="../ink/ink14.xml"/><Relationship Id="rId102" Type="http://schemas.openxmlformats.org/officeDocument/2006/relationships/image" Target="../media/image90.png"/><Relationship Id="rId61" Type="http://schemas.openxmlformats.org/officeDocument/2006/relationships/image" Target="../media/image9.png"/><Relationship Id="rId82" Type="http://schemas.openxmlformats.org/officeDocument/2006/relationships/image" Target="../media/image20.emf"/><Relationship Id="rId90" Type="http://schemas.openxmlformats.org/officeDocument/2006/relationships/image" Target="../media/image48.png"/><Relationship Id="rId95" Type="http://schemas.openxmlformats.org/officeDocument/2006/relationships/customXml" Target="../ink/ink18.xml"/><Relationship Id="rId60" Type="http://schemas.openxmlformats.org/officeDocument/2006/relationships/image" Target="../media/image38.png"/><Relationship Id="rId65" Type="http://schemas.openxmlformats.org/officeDocument/2006/relationships/customXml" Target="../ink/ink3.xml"/><Relationship Id="rId73" Type="http://schemas.openxmlformats.org/officeDocument/2006/relationships/customXml" Target="../ink/ink7.xml"/><Relationship Id="rId78" Type="http://schemas.openxmlformats.org/officeDocument/2006/relationships/image" Target="../media/image18.emf"/><Relationship Id="rId81" Type="http://schemas.openxmlformats.org/officeDocument/2006/relationships/customXml" Target="../ink/ink11.xml"/><Relationship Id="rId86" Type="http://schemas.openxmlformats.org/officeDocument/2006/relationships/image" Target="../media/image22.emf"/><Relationship Id="rId94" Type="http://schemas.openxmlformats.org/officeDocument/2006/relationships/image" Target="../media/image50.png"/><Relationship Id="rId99" Type="http://schemas.openxmlformats.org/officeDocument/2006/relationships/customXml" Target="../ink/ink20.xml"/><Relationship Id="rId101" Type="http://schemas.openxmlformats.org/officeDocument/2006/relationships/customXml" Target="../ink/ink21.xml"/><Relationship Id="rId64" Type="http://schemas.openxmlformats.org/officeDocument/2006/relationships/image" Target="../media/image11.emf"/><Relationship Id="rId69" Type="http://schemas.openxmlformats.org/officeDocument/2006/relationships/customXml" Target="../ink/ink5.xml"/><Relationship Id="rId77" Type="http://schemas.openxmlformats.org/officeDocument/2006/relationships/customXml" Target="../ink/ink9.xml"/><Relationship Id="rId100" Type="http://schemas.openxmlformats.org/officeDocument/2006/relationships/image" Target="../media/image53.png"/><Relationship Id="rId105" Type="http://schemas.openxmlformats.org/officeDocument/2006/relationships/image" Target="../media/image11.png"/><Relationship Id="rId72" Type="http://schemas.openxmlformats.org/officeDocument/2006/relationships/image" Target="../media/image15.emf"/><Relationship Id="rId80" Type="http://schemas.openxmlformats.org/officeDocument/2006/relationships/image" Target="../media/image19.emf"/><Relationship Id="rId85" Type="http://schemas.openxmlformats.org/officeDocument/2006/relationships/customXml" Target="../ink/ink13.xml"/><Relationship Id="rId93" Type="http://schemas.openxmlformats.org/officeDocument/2006/relationships/customXml" Target="../ink/ink17.xml"/><Relationship Id="rId98" Type="http://schemas.openxmlformats.org/officeDocument/2006/relationships/image" Target="../media/image52.png"/><Relationship Id="rId3" Type="http://schemas.openxmlformats.org/officeDocument/2006/relationships/customXml" Target="../ink/ink1.xml"/><Relationship Id="rId67" Type="http://schemas.openxmlformats.org/officeDocument/2006/relationships/customXml" Target="../ink/ink4.xml"/><Relationship Id="rId103" Type="http://schemas.openxmlformats.org/officeDocument/2006/relationships/customXml" Target="../ink/ink22.xml"/><Relationship Id="rId62" Type="http://schemas.openxmlformats.org/officeDocument/2006/relationships/image" Target="../media/image10.png"/><Relationship Id="rId70" Type="http://schemas.openxmlformats.org/officeDocument/2006/relationships/image" Target="../media/image14.emf"/><Relationship Id="rId75" Type="http://schemas.openxmlformats.org/officeDocument/2006/relationships/customXml" Target="../ink/ink8.xml"/><Relationship Id="rId83" Type="http://schemas.openxmlformats.org/officeDocument/2006/relationships/customXml" Target="../ink/ink12.xml"/><Relationship Id="rId88" Type="http://schemas.openxmlformats.org/officeDocument/2006/relationships/image" Target="../media/image47.png"/><Relationship Id="rId91" Type="http://schemas.openxmlformats.org/officeDocument/2006/relationships/customXml" Target="../ink/ink16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3" Type="http://schemas.openxmlformats.org/officeDocument/2006/relationships/customXml" Target="../ink/ink26.xml"/><Relationship Id="rId92" Type="http://schemas.openxmlformats.org/officeDocument/2006/relationships/image" Target="../media/image90.png"/><Relationship Id="rId2" Type="http://schemas.openxmlformats.org/officeDocument/2006/relationships/customXml" Target="../ink/ink23.xml"/><Relationship Id="rId91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61" Type="http://schemas.openxmlformats.org/officeDocument/2006/relationships/customXml" Target="../ink/ink24.xml"/><Relationship Id="rId90" Type="http://schemas.openxmlformats.org/officeDocument/2006/relationships/image" Target="../media/image53.png"/><Relationship Id="rId95" Type="http://schemas.openxmlformats.org/officeDocument/2006/relationships/image" Target="../media/image12.png"/><Relationship Id="rId60" Type="http://schemas.openxmlformats.org/officeDocument/2006/relationships/image" Target="../media/image38.png"/><Relationship Id="rId9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0" y="3423285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09600" y="5763260"/>
            <a:ext cx="500824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自制光栅光谱仪</a:t>
            </a:r>
            <a:endParaRPr 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成员：杨博涵  施理翰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9600" y="5135560"/>
            <a:ext cx="4801314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600" dirty="0">
                <a:sym typeface="微软雅黑" panose="020B0503020204020204" pitchFamily="34" charset="-122"/>
              </a:rPr>
              <a:t>强基英才实验终期报告</a:t>
            </a:r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2295" y="680350"/>
            <a:ext cx="10972800" cy="533400"/>
          </a:xfrm>
        </p:spPr>
        <p:txBody>
          <a:bodyPr/>
          <a:lstStyle/>
          <a:p>
            <a:r>
              <a:rPr lang="zh-CN" altLang="en-US" dirty="0" smtClean="0"/>
              <a:t>初步设想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/>
              <p:cNvSpPr txBox="1"/>
              <p:nvPr/>
            </p:nvSpPr>
            <p:spPr bwMode="auto">
              <a:xfrm>
                <a:off x="1043636" y="1791970"/>
                <a:ext cx="103028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在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参考部分文献和资料后，我们起初决定利用我们在数学上比较好处理的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Fourier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变换为核心制作温度仪，利用光强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I(x)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与谱密度</a:t>
                </a:r>
                <a:r>
                  <a:rPr lang="en-US" altLang="zh-CN" kern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i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)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的变换对关系，在迈克尔逊平台上搭建光谱仪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。</a:t>
                </a:r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36" y="1791970"/>
                <a:ext cx="10302875" cy="923330"/>
              </a:xfrm>
              <a:prstGeom prst="rect">
                <a:avLst/>
              </a:prstGeom>
              <a:blipFill>
                <a:blip r:embed="rId2"/>
                <a:stretch>
                  <a:fillRect l="-473" b="-4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92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114" y="630654"/>
            <a:ext cx="10972800" cy="533400"/>
          </a:xfrm>
        </p:spPr>
        <p:txBody>
          <a:bodyPr/>
          <a:lstStyle/>
          <a:p>
            <a:r>
              <a:rPr lang="zh-CN" altLang="en-US" dirty="0" smtClean="0"/>
              <a:t>实验方案探究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 bwMode="auto">
              <a:xfrm>
                <a:off x="926891" y="1623005"/>
                <a:ext cx="10302875" cy="2344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由前面的原理性公式         </a:t>
                </a: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𝑖</m:t>
                    </m:r>
                    <m:d>
                      <m:dPr>
                        <m:ctrlP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𝜆</m:t>
                        </m:r>
                      </m:e>
                    </m:d>
                    <m:r>
                      <a:rPr lang="en-US" altLang="zh-CN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a:rPr lang="zh-CN" altLang="en-US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𝜋</m:t>
                                </m:r>
                                <m:r>
                                  <a:rPr lang="en-US" altLang="zh-CN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altLang="zh-CN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𝑑𝑥</m:t>
                            </m:r>
                            <m:r>
                              <a:rPr lang="en-US" altLang="zh-CN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  </m:t>
                            </m:r>
                          </m:e>
                        </m:func>
                      </m:e>
                    </m:nary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微软雅黑" panose="020B0503020204020204" pitchFamily="34" charset="-122"/>
                      </a:rPr>
                      <m:t>  </m:t>
                    </m:r>
                  </m:oMath>
                </a14:m>
                <a:r>
                  <a:rPr lang="en-US" altLang="zh-CN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    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我们必须测出中心零级斑附近的光强，这对我们的光强计摆放提出很大要求。而且尽量要保证受光面积在近轴区域，否则得到其他级的光会引入非线性误差。</a:t>
                </a:r>
                <a:endPara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这就存在一个矛盾：</a:t>
                </a:r>
                <a:r>
                  <a:rPr lang="zh-CN" altLang="en-US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面积与总能量</a:t>
                </a:r>
                <a:endParaRPr lang="en-US" altLang="zh-CN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endParaRPr lang="en-US" altLang="zh-CN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6891" y="1623005"/>
                <a:ext cx="10302875" cy="2344103"/>
              </a:xfrm>
              <a:prstGeom prst="rect">
                <a:avLst/>
              </a:prstGeom>
              <a:blipFill>
                <a:blip r:embed="rId2"/>
                <a:stretch>
                  <a:fillRect l="-473" t="-14805" r="-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52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721" y="551056"/>
            <a:ext cx="10972800" cy="533400"/>
          </a:xfrm>
        </p:spPr>
        <p:txBody>
          <a:bodyPr/>
          <a:lstStyle/>
          <a:p>
            <a:r>
              <a:rPr lang="zh-CN" altLang="en-US" dirty="0"/>
              <a:t>搭建</a:t>
            </a:r>
            <a:r>
              <a:rPr lang="en-US" altLang="zh-CN" sz="3200" dirty="0"/>
              <a:t>		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743777" y="2688782"/>
            <a:ext cx="41263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我们采用平行光管输出平行光，入射到迈干上，经过干涉后由光强仪接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收的光路方案搭建。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8974957" y="2007751"/>
              <a:ext cx="360" cy="3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957" y="1989751"/>
                <a:ext cx="3636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396" y="1211538"/>
            <a:ext cx="63341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测量汞灯谱线</a:t>
            </a: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1142576" y="1742649"/>
            <a:ext cx="967451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准备完毕后，我们在入射平行光管处放上汞光灯，在出射平行光管处用光强仪探测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8" y="2344267"/>
            <a:ext cx="4578625" cy="3433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85" y="2344267"/>
            <a:ext cx="4572001" cy="34290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" y="6052930"/>
            <a:ext cx="9064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注：这里仅为演示，真实实验中是需要关灯以排除外界杂光干扰的</a:t>
            </a:r>
          </a:p>
        </p:txBody>
      </p:sp>
    </p:spTree>
    <p:extLst>
      <p:ext uri="{BB962C8B-B14F-4D97-AF65-F5344CB8AC3E}">
        <p14:creationId xmlns:p14="http://schemas.microsoft.com/office/powerpoint/2010/main" val="3058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测量汞灯谱线</a:t>
            </a: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714215" y="2645702"/>
            <a:ext cx="522424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然而，经过多次调试，我们仍旧无法得到预料中的光强变化。可以看到，条纹过于细密，导致厚度的改变并不会对视场中的光强有大的影响，很容易就会被误差掩盖，究其原因是波长太小的缘故。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7997"/>
            <a:ext cx="5750103" cy="43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0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测量汞灯谱线</a:t>
            </a: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505494" y="1821727"/>
            <a:ext cx="11076906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之后，我们尝试了缩小视场以提高变化百分比的方法，又因为光强计的最多只能得到小数点后一位，且集成迈干不易拓展，导致分辨率远不及预期。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而且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从前面的公式可以看出，我们用离散的求和代替了连续积分，又引入了系统误差，综上几点使得光谱无法分辨，这对可见光区段都是同样的道理。这就解释了为什么成熟的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Fourier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光谱仪大多用于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红外波段。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因此在目前我们的实验条件下方案是不可行的，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我们不得不转向光栅光谱仪。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6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1358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14456" y="2317774"/>
            <a:ext cx="316801" cy="3168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939291" y="2275058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实验综述</a:t>
            </a:r>
          </a:p>
        </p:txBody>
      </p:sp>
      <p:sp>
        <p:nvSpPr>
          <p:cNvPr id="74" name="矩形 73"/>
          <p:cNvSpPr/>
          <p:nvPr/>
        </p:nvSpPr>
        <p:spPr>
          <a:xfrm>
            <a:off x="6914456" y="301391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939291" y="3670862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方案设计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931232" y="3713325"/>
            <a:ext cx="316801" cy="316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939291" y="4366080"/>
            <a:ext cx="198002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光栅光谱仪搭建</a:t>
            </a:r>
          </a:p>
        </p:txBody>
      </p:sp>
      <p:sp>
        <p:nvSpPr>
          <p:cNvPr id="78" name="矩形 77"/>
          <p:cNvSpPr/>
          <p:nvPr/>
        </p:nvSpPr>
        <p:spPr>
          <a:xfrm>
            <a:off x="6914456" y="4409462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923978" y="5060645"/>
            <a:ext cx="18473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00054" y="1381424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931231" y="5102300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39291" y="2975644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实验原理</a:t>
            </a:r>
          </a:p>
        </p:txBody>
      </p:sp>
      <p:sp>
        <p:nvSpPr>
          <p:cNvPr id="28" name="矩形 27"/>
          <p:cNvSpPr/>
          <p:nvPr/>
        </p:nvSpPr>
        <p:spPr>
          <a:xfrm>
            <a:off x="7923978" y="5061310"/>
            <a:ext cx="1452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总结与致谢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721" y="551056"/>
            <a:ext cx="10972800" cy="533400"/>
          </a:xfrm>
        </p:spPr>
        <p:txBody>
          <a:bodyPr/>
          <a:lstStyle/>
          <a:p>
            <a:r>
              <a:rPr lang="zh-CN" altLang="en-US" dirty="0"/>
              <a:t>搭建</a:t>
            </a:r>
            <a:r>
              <a:rPr lang="en-US" altLang="zh-CN" sz="3200" dirty="0"/>
              <a:t>		</a:t>
            </a:r>
            <a:endParaRPr lang="zh-CN" altLang="en-US" sz="3200" dirty="0"/>
          </a:p>
        </p:txBody>
      </p:sp>
      <p:sp>
        <p:nvSpPr>
          <p:cNvPr id="6" name="右箭头 5"/>
          <p:cNvSpPr/>
          <p:nvPr/>
        </p:nvSpPr>
        <p:spPr>
          <a:xfrm>
            <a:off x="5119865" y="3667539"/>
            <a:ext cx="1282148" cy="102373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50704" y="1911826"/>
            <a:ext cx="85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按照左图的构想，我们搭建起了右图的实际光路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2A13935-D8FF-4558-B658-5818F997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77" y="3004703"/>
            <a:ext cx="3740638" cy="23494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FDF695-553E-459F-B655-B6338D611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16" y="2468406"/>
            <a:ext cx="4783914" cy="3586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C9ED1D1-5927-4512-8CA7-47DC5832A6EF}"/>
                  </a:ext>
                </a:extLst>
              </p14:cNvPr>
              <p14:cNvContentPartPr/>
              <p14:nvPr/>
            </p14:nvContentPartPr>
            <p14:xfrm>
              <a:off x="7836185" y="3699830"/>
              <a:ext cx="271440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C9ED1D1-5927-4512-8CA7-47DC5832A6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7545" y="3690830"/>
                <a:ext cx="27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89CF0B5-7451-4A09-ABFE-7444583BB220}"/>
                  </a:ext>
                </a:extLst>
              </p14:cNvPr>
              <p14:cNvContentPartPr/>
              <p14:nvPr/>
            </p14:nvContentPartPr>
            <p14:xfrm>
              <a:off x="7324265" y="3691190"/>
              <a:ext cx="499680" cy="12362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89CF0B5-7451-4A09-ABFE-7444583BB2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5625" y="3682190"/>
                <a:ext cx="517320" cy="12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3D0A1FD-B7D9-44C6-A0EC-734A735222E7}"/>
                  </a:ext>
                </a:extLst>
              </p14:cNvPr>
              <p14:cNvContentPartPr/>
              <p14:nvPr/>
            </p14:nvContentPartPr>
            <p14:xfrm>
              <a:off x="7334345" y="3914030"/>
              <a:ext cx="1209240" cy="10148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3D0A1FD-B7D9-44C6-A0EC-734A735222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25705" y="3905390"/>
                <a:ext cx="122688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B443203-5309-4ED8-9F36-DC3AADD1454E}"/>
                  </a:ext>
                </a:extLst>
              </p14:cNvPr>
              <p14:cNvContentPartPr/>
              <p14:nvPr/>
            </p14:nvContentPartPr>
            <p14:xfrm>
              <a:off x="8539985" y="3910070"/>
              <a:ext cx="1247400" cy="11631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B443203-5309-4ED8-9F36-DC3AADD145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31345" y="3901430"/>
                <a:ext cx="12650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F95CA28-D7DB-444E-A766-96F41A016330}"/>
                  </a:ext>
                </a:extLst>
              </p14:cNvPr>
              <p14:cNvContentPartPr/>
              <p14:nvPr/>
            </p14:nvContentPartPr>
            <p14:xfrm>
              <a:off x="8722865" y="3664190"/>
              <a:ext cx="122040" cy="331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F95CA28-D7DB-444E-A766-96F41A0163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13865" y="3655550"/>
                <a:ext cx="1396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8643131-2AEF-4E4E-B741-E0DA882316D7}"/>
                  </a:ext>
                </a:extLst>
              </p14:cNvPr>
              <p14:cNvContentPartPr/>
              <p14:nvPr/>
            </p14:nvContentPartPr>
            <p14:xfrm>
              <a:off x="8739785" y="3693710"/>
              <a:ext cx="114120" cy="309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8643131-2AEF-4E4E-B741-E0DA882316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30785" y="3685070"/>
                <a:ext cx="1317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295420F-633F-44D7-AF78-56146CFFBE30}"/>
                  </a:ext>
                </a:extLst>
              </p14:cNvPr>
              <p14:cNvContentPartPr/>
              <p14:nvPr/>
            </p14:nvContentPartPr>
            <p14:xfrm>
              <a:off x="7572305" y="4202750"/>
              <a:ext cx="20520" cy="946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295420F-633F-44D7-AF78-56146CFFBE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63305" y="4193750"/>
                <a:ext cx="381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A155DEA-045C-4481-A31B-5496876A4EB4}"/>
                  </a:ext>
                </a:extLst>
              </p14:cNvPr>
              <p14:cNvContentPartPr/>
              <p14:nvPr/>
            </p14:nvContentPartPr>
            <p14:xfrm>
              <a:off x="7561145" y="4212470"/>
              <a:ext cx="93240" cy="1191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A155DEA-045C-4481-A31B-5496876A4E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52505" y="4203470"/>
                <a:ext cx="1108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6211265-CE35-448A-80AC-125C9AF670E0}"/>
                  </a:ext>
                </a:extLst>
              </p14:cNvPr>
              <p14:cNvContentPartPr/>
              <p14:nvPr/>
            </p14:nvContentPartPr>
            <p14:xfrm>
              <a:off x="7919705" y="4338830"/>
              <a:ext cx="100440" cy="626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6211265-CE35-448A-80AC-125C9AF670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0705" y="4329830"/>
                <a:ext cx="1180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1FBF8F9-20FD-47EC-A63B-1162031E6661}"/>
                  </a:ext>
                </a:extLst>
              </p14:cNvPr>
              <p14:cNvContentPartPr/>
              <p14:nvPr/>
            </p14:nvContentPartPr>
            <p14:xfrm>
              <a:off x="7972265" y="4322630"/>
              <a:ext cx="77040" cy="1141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1FBF8F9-20FD-47EC-A63B-1162031E666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3265" y="4313990"/>
                <a:ext cx="94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BC8D1E24-3E48-4507-9AFB-9D76D6D76F72}"/>
                  </a:ext>
                </a:extLst>
              </p14:cNvPr>
              <p14:cNvContentPartPr/>
              <p14:nvPr/>
            </p14:nvContentPartPr>
            <p14:xfrm>
              <a:off x="9102305" y="4477790"/>
              <a:ext cx="128880" cy="7452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BC8D1E24-3E48-4507-9AFB-9D76D6D76F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93665" y="4469150"/>
                <a:ext cx="1465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20F55B09-C766-4B1A-B0A4-AF541A2CDBF4}"/>
                  </a:ext>
                </a:extLst>
              </p14:cNvPr>
              <p14:cNvContentPartPr/>
              <p14:nvPr/>
            </p14:nvContentPartPr>
            <p14:xfrm>
              <a:off x="9179705" y="4437110"/>
              <a:ext cx="61200" cy="1101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20F55B09-C766-4B1A-B0A4-AF541A2CDB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71065" y="4428110"/>
                <a:ext cx="7884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113" y="689725"/>
            <a:ext cx="10972800" cy="533400"/>
          </a:xfrm>
        </p:spPr>
        <p:txBody>
          <a:bodyPr/>
          <a:lstStyle/>
          <a:p>
            <a:pPr algn="l"/>
            <a:r>
              <a:rPr lang="zh-CN" altLang="en-US" dirty="0"/>
              <a:t>激光校准</a:t>
            </a:r>
            <a:br>
              <a:rPr lang="zh-CN" altLang="en-US" dirty="0"/>
            </a:br>
            <a:endParaRPr lang="en-US" altLang="zh-CN" dirty="0"/>
          </a:p>
        </p:txBody>
      </p:sp>
      <p:sp>
        <p:nvSpPr>
          <p:cNvPr id="7" name="TextBox 3"/>
          <p:cNvSpPr txBox="1"/>
          <p:nvPr/>
        </p:nvSpPr>
        <p:spPr bwMode="auto">
          <a:xfrm>
            <a:off x="4186691" y="1223125"/>
            <a:ext cx="50742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采用了激光器校准光路 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454" y="1827186"/>
            <a:ext cx="5967346" cy="448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113" y="689725"/>
            <a:ext cx="10972800" cy="533400"/>
          </a:xfrm>
        </p:spPr>
        <p:txBody>
          <a:bodyPr/>
          <a:lstStyle/>
          <a:p>
            <a:pPr algn="l"/>
            <a:r>
              <a:rPr lang="zh-CN" altLang="en-US" dirty="0"/>
              <a:t>激光校准</a:t>
            </a:r>
            <a:br>
              <a:rPr lang="zh-CN" altLang="en-US" dirty="0"/>
            </a:b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/>
              <p:cNvSpPr txBox="1"/>
              <p:nvPr/>
            </p:nvSpPr>
            <p:spPr bwMode="auto">
              <a:xfrm>
                <a:off x="562113" y="1445235"/>
                <a:ext cx="4357757" cy="569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对闪耀光栅进行调试，将激光向粗糙底座靠拢，可以直观看到理论计算的偏转角。</a:t>
                </a:r>
                <a:r>
                  <a:rPr 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本实验采用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1200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线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/mm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的闪耀光栅，闪耀波长为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500nm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，所以光栅闪耀角为</a:t>
                </a:r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kern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m:t>𝜃</m:t>
                      </m:r>
                      <m:r>
                        <a:rPr lang="en-US" altLang="zh-CN" i="1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i="1" kern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微软雅黑" panose="020B0503020204020204" pitchFamily="34" charset="-122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i="1" kern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微软雅黑" panose="020B0503020204020204" pitchFamily="34" charset="-122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zh-CN" i="1" kern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kern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kern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微软雅黑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i="0" kern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微软雅黑" panose="020B0503020204020204" pitchFamily="34" charset="-122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i="1" kern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b="0" i="1" kern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kern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kern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微软雅黑" panose="020B0503020204020204" pitchFamily="34" charset="-122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altLang="zh-CN" b="0" i="1" kern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微软雅黑" panose="020B0503020204020204" pitchFamily="34" charset="-122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b="0" i="1" kern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微软雅黑" panose="020B0503020204020204" pitchFamily="34" charset="-122"/>
                            </a:rPr>
                            <m:t>=18</m:t>
                          </m:r>
                          <m:r>
                            <a:rPr lang="en-US" altLang="zh-CN" b="0" i="1" kern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°</m:t>
                          </m:r>
                        </m:e>
                      </m:func>
                    </m:oMath>
                  </m:oMathPara>
                </a14:m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在氦氖激光器（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632.8nm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）的正入射下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,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衍射光与入射光夹角为</a:t>
                </a:r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m:t>𝜃</m:t>
                      </m:r>
                      <m:r>
                        <a:rPr lang="en-US" altLang="zh-CN" i="1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i="1" ker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微软雅黑" panose="020B0503020204020204" pitchFamily="34" charset="-122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i="1" ker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微软雅黑" panose="020B0503020204020204" pitchFamily="34" charset="-122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i="1" ker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i="1" ker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 ker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ker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微软雅黑" panose="020B0503020204020204" pitchFamily="34" charset="-122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altLang="zh-CN" i="1" ker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微软雅黑" panose="020B0503020204020204" pitchFamily="34" charset="-122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i="1" ker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kern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微软雅黑" panose="020B0503020204020204" pitchFamily="34" charset="-122"/>
                            </a:rPr>
                            <m:t>49</m:t>
                          </m:r>
                          <m:r>
                            <a:rPr lang="en-US" altLang="zh-CN" i="1" ker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anose="020B0503020204020204" pitchFamily="34" charset="-122"/>
                            </a:rPr>
                            <m:t>°</m:t>
                          </m:r>
                        </m:e>
                      </m:func>
                    </m:oMath>
                  </m:oMathPara>
                </a14:m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113" y="1445235"/>
                <a:ext cx="4357757" cy="5698868"/>
              </a:xfrm>
              <a:prstGeom prst="rect">
                <a:avLst/>
              </a:prstGeom>
              <a:blipFill>
                <a:blip r:embed="rId2"/>
                <a:stretch>
                  <a:fillRect l="-1119" r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8" b="14348"/>
          <a:stretch/>
        </p:blipFill>
        <p:spPr>
          <a:xfrm>
            <a:off x="5059016" y="1554566"/>
            <a:ext cx="6444884" cy="45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1358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14456" y="2317774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939291" y="2275058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实验目标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914456" y="301391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939291" y="3670862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方案设计</a:t>
            </a:r>
          </a:p>
        </p:txBody>
      </p:sp>
      <p:sp>
        <p:nvSpPr>
          <p:cNvPr id="76" name="矩形 75"/>
          <p:cNvSpPr/>
          <p:nvPr/>
        </p:nvSpPr>
        <p:spPr>
          <a:xfrm>
            <a:off x="6931232" y="371332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939291" y="4366080"/>
            <a:ext cx="198002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光栅光谱仪搭建</a:t>
            </a:r>
          </a:p>
        </p:txBody>
      </p:sp>
      <p:sp>
        <p:nvSpPr>
          <p:cNvPr id="78" name="矩形 77"/>
          <p:cNvSpPr/>
          <p:nvPr/>
        </p:nvSpPr>
        <p:spPr>
          <a:xfrm>
            <a:off x="6914456" y="440946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923978" y="5060645"/>
            <a:ext cx="146706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总结与致谢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000054" y="1381424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931231" y="5102300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39291" y="2976309"/>
            <a:ext cx="1198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实验原理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分辨汞灯谱线</a:t>
            </a: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987893" y="2571251"/>
            <a:ext cx="4746986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汞灯的可见光区段的强谱线主要集中于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404nm(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紫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),435nm(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紫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),491nm(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蓝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),546nm(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绿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),576nm(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黄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。下面我们就开始逐一寻找。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316" y="792530"/>
            <a:ext cx="3755960" cy="5512520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分辨汞灯谱线</a:t>
            </a: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416604" y="2353000"/>
            <a:ext cx="4533083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对光谱全角度的展示，我们可以发现，明显可以看到蓝紫绿黄光，其他一级谱线由于较弱不能通过</a:t>
            </a:r>
            <a:r>
              <a:rPr lang="en-US" altLang="zh-CN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cmos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相机明显拍到。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二级谱线也可以看到较亮的几根，其余的也是看不清的。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4791" y="1630710"/>
            <a:ext cx="6264965" cy="36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分辨汞灯谱线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79" y="1688619"/>
            <a:ext cx="5792577" cy="43444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5130" y="2651216"/>
            <a:ext cx="43334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可以看到，搭建的光谱仪的分辨率大于汞光双黄线间隔（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2nm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），这为我们最终分辨钠双线奠定了基础。</a:t>
            </a:r>
          </a:p>
        </p:txBody>
      </p:sp>
    </p:spTree>
    <p:extLst>
      <p:ext uri="{BB962C8B-B14F-4D97-AF65-F5344CB8AC3E}">
        <p14:creationId xmlns:p14="http://schemas.microsoft.com/office/powerpoint/2010/main" val="66383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分辨汞灯谱线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3" b="20001"/>
          <a:stretch/>
        </p:blipFill>
        <p:spPr>
          <a:xfrm>
            <a:off x="6096000" y="2196549"/>
            <a:ext cx="5407852" cy="2623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5756" y="2651215"/>
            <a:ext cx="50578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为了定量的得到旋转的角度，我们将分度盘加在旋转台上，每得到一个谱线就记录一次数据，最后作差得到角度。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04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分辨汞灯谱线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89044" y="5243259"/>
            <a:ext cx="83951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与汞灯谱线对比得到，我们计算的结果均稍微偏大，我们认为是由于装置全部手动搭建，测量角度会有一定误差，以及接受狭缝很难做到真正的一次只接受一个波长的谱线，对实验测量造成了误差。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D1ABB49-6770-4351-A94D-B5F638ADFBC3}"/>
              </a:ext>
            </a:extLst>
          </p:cNvPr>
          <p:cNvGraphicFramePr>
            <a:graphicFrameLocks noGrp="1"/>
          </p:cNvGraphicFramePr>
          <p:nvPr/>
        </p:nvGraphicFramePr>
        <p:xfrm>
          <a:off x="1903780" y="2521194"/>
          <a:ext cx="8128000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219032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18940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17661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733554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39158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初始刻度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观察刻度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计算波长</a:t>
                      </a:r>
                      <a:r>
                        <a:rPr lang="en-US" altLang="zh-CN" dirty="0"/>
                        <a:t>/nm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1722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一级光谱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紫光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216.4°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179.1°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439.6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29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绿光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175.1°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2461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黄光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173.2°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590.8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10644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二级光谱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紫光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161.1°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439.8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098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绿光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151.6°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539.8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019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黄光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146.3°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589.3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368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9D8351F-7420-4974-8B3D-7348EBC4C304}"/>
              </a:ext>
            </a:extLst>
          </p:cNvPr>
          <p:cNvSpPr txBox="1"/>
          <p:nvPr/>
        </p:nvSpPr>
        <p:spPr>
          <a:xfrm>
            <a:off x="1789043" y="1471679"/>
            <a:ext cx="839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利用反射镜代替光栅，我们计算得到我们搭建的光栅光谱仪中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α/2=20.9°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，接下来利用光栅测量各个谱线对应的转动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角。</a:t>
            </a:r>
          </a:p>
        </p:txBody>
      </p:sp>
    </p:spTree>
    <p:extLst>
      <p:ext uri="{BB962C8B-B14F-4D97-AF65-F5344CB8AC3E}">
        <p14:creationId xmlns:p14="http://schemas.microsoft.com/office/powerpoint/2010/main" val="6828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分辨钠灯谱线</a:t>
            </a: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120903" y="2838766"/>
            <a:ext cx="474698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接下来，我们更换成了钠灯进行实验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89" y="1132028"/>
            <a:ext cx="6442841" cy="48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分辨钠灯谱线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 rot="10800000" flipV="1">
                <a:off x="998860" y="1544785"/>
                <a:ext cx="10583540" cy="397044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我们先在理论上估测一下分辨钠双线结构的可能性。</a:t>
                </a:r>
                <a:endPara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当入射角一定时，可以看做是具有和普通光栅相类似的衍射规律。</a:t>
                </a:r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其色分辨能力为</a:t>
                </a:r>
                <a:endParaRPr lang="en-US" altLang="zh-CN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m:t>RP</m:t>
                      </m:r>
                      <m:r>
                        <a:rPr lang="en-US" altLang="zh-CN" b="0" i="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kern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 kern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微软雅黑" panose="020B0503020204020204" pitchFamily="34" charset="-122"/>
                            </a:rPr>
                            <m:t>λ</m:t>
                          </m:r>
                        </m:num>
                        <m:den>
                          <m:r>
                            <a:rPr lang="en-US" altLang="zh-CN" b="0" i="1" kern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微软雅黑" panose="020B0503020204020204" pitchFamily="34" charset="-122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CN" i="1" kern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微软雅黑" panose="020B0503020204020204" pitchFamily="34" charset="-122"/>
                            </a:rPr>
                            <m:t>λ</m:t>
                          </m:r>
                        </m:den>
                      </m:f>
                      <m:r>
                        <a:rPr lang="en-US" altLang="zh-CN" b="0" i="1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m:t>𝑘𝑁</m:t>
                      </m:r>
                    </m:oMath>
                  </m:oMathPara>
                </a14:m>
                <a:endParaRPr lang="en-US" altLang="zh-CN" b="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本实验采用的有效光栅总线数</a:t>
                </a:r>
                <a14:m>
                  <m:oMath xmlns:m="http://schemas.openxmlformats.org/officeDocument/2006/math">
                    <m:r>
                      <a:rPr lang="en-US" altLang="zh-CN" b="0" i="0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     </m:t>
                    </m:r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𝑁</m:t>
                    </m:r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=1200</m:t>
                    </m:r>
                    <m:sSup>
                      <m:sSupPr>
                        <m:ctrlP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𝑚𝑚</m:t>
                        </m:r>
                      </m:e>
                      <m:sup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∗1</m:t>
                    </m:r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𝑚𝑚</m:t>
                    </m:r>
                    <m:r>
                      <a:rPr lang="en-US" altLang="zh-CN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=</m:t>
                    </m:r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1200</m:t>
                    </m:r>
                  </m:oMath>
                </a14:m>
                <a:endParaRPr lang="en-US" altLang="zh-CN" b="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其中</a:t>
                </a:r>
                <a:r>
                  <a:rPr lang="en-US" altLang="zh-CN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1mm</a:t>
                </a:r>
                <a:r>
                  <a:rPr lang="zh-CN" altLang="en-US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是估测的光线宽度，取决于狭缝宽和光路结构。</a:t>
                </a:r>
                <a:endParaRPr lang="en-US" altLang="zh-CN" b="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b="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b="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分辨钠光所需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en-US" altLang="zh-CN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RP</m:t>
                    </m:r>
                    <m:r>
                      <a:rPr lang="en-US" altLang="zh-CN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i="1" kern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kern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589</m:t>
                        </m:r>
                        <m:r>
                          <a:rPr lang="en-US" altLang="zh-CN" i="1" kern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b="0" i="1" kern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3</m:t>
                        </m:r>
                      </m:num>
                      <m:den>
                        <m:r>
                          <a:rPr lang="en-US" altLang="zh-CN" b="0" i="1" kern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i="1" kern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b="0" i="1" kern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6</m:t>
                        </m:r>
                      </m:den>
                    </m:f>
                    <m:r>
                      <a:rPr lang="en-US" altLang="zh-CN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微软雅黑" panose="020B0503020204020204" pitchFamily="34" charset="-122"/>
                      </a:rPr>
                      <m:t>≈</m:t>
                    </m:r>
                    <m:r>
                      <a:rPr lang="en-US" altLang="zh-CN" b="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微软雅黑" panose="020B0503020204020204" pitchFamily="34" charset="-122"/>
                      </a:rPr>
                      <m:t>982</m:t>
                    </m:r>
                  </m:oMath>
                </a14:m>
                <a:endParaRPr lang="en-US" altLang="zh-CN" b="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Cambria Math" panose="02040503050406030204" pitchFamily="18" charset="0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b="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</a:t>
                </a:r>
                <a:r>
                  <a:rPr lang="zh-CN" altLang="en-US" b="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所以理论上</a:t>
                </a:r>
                <a:r>
                  <a:rPr lang="en-US" altLang="zh-CN" b="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</a:t>
                </a:r>
                <a:r>
                  <a:rPr lang="zh-CN" altLang="en-US" b="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级即可观察得到，但是由于干扰误差，我们还是决定观察</a:t>
                </a:r>
                <a:r>
                  <a:rPr lang="en-US" altLang="zh-CN" b="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</a:t>
                </a:r>
                <a:r>
                  <a:rPr lang="zh-CN" altLang="en-US" b="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级。</a:t>
                </a:r>
                <a:endParaRPr lang="en-US" altLang="zh-CN" b="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98860" y="1544785"/>
                <a:ext cx="10583540" cy="3970446"/>
              </a:xfrm>
              <a:prstGeom prst="rect">
                <a:avLst/>
              </a:prstGeom>
              <a:blipFill>
                <a:blip r:embed="rId2"/>
                <a:stretch>
                  <a:fillRect b="-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01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分辨钠灯谱线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88" y="2149717"/>
            <a:ext cx="4330147" cy="32476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8" t="34307" r="26985" b="6290"/>
          <a:stretch/>
        </p:blipFill>
        <p:spPr>
          <a:xfrm>
            <a:off x="6037193" y="1611068"/>
            <a:ext cx="1043609" cy="46462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9490" y="2584175"/>
            <a:ext cx="4601817" cy="171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在多次狭缝和聚焦调整后，我们确实看到了双线的结构。究其原因，我们推测是看到了二级谱线，而二级谱线的间距比较大，所以光栅光谱仪能捕捉到。</a:t>
            </a:r>
          </a:p>
        </p:txBody>
      </p:sp>
    </p:spTree>
    <p:extLst>
      <p:ext uri="{BB962C8B-B14F-4D97-AF65-F5344CB8AC3E}">
        <p14:creationId xmlns:p14="http://schemas.microsoft.com/office/powerpoint/2010/main" val="278231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09600" y="598628"/>
            <a:ext cx="1097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72000" tIns="72000" rIns="0" bIns="72000"/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 dirty="0"/>
              <a:t>RGB</a:t>
            </a:r>
            <a:r>
              <a:rPr lang="zh-CN" altLang="en-US" dirty="0"/>
              <a:t>光谱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6020" y="2663688"/>
            <a:ext cx="4601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在实验的最后，我们还以手机的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屏幕作为光源，看到了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光谱。这说明人眼看到的手机上五彩斑斓的图片都是由这三原色组成。</a:t>
            </a:r>
          </a:p>
        </p:txBody>
      </p:sp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2764" y="1863510"/>
            <a:ext cx="6409635" cy="36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1358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14456" y="2317774"/>
            <a:ext cx="316801" cy="3168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939291" y="2275058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实验目标</a:t>
            </a:r>
          </a:p>
        </p:txBody>
      </p:sp>
      <p:sp>
        <p:nvSpPr>
          <p:cNvPr id="74" name="矩形 73"/>
          <p:cNvSpPr/>
          <p:nvPr/>
        </p:nvSpPr>
        <p:spPr>
          <a:xfrm>
            <a:off x="6914456" y="301391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939291" y="3670862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方案设计</a:t>
            </a:r>
          </a:p>
        </p:txBody>
      </p:sp>
      <p:sp>
        <p:nvSpPr>
          <p:cNvPr id="76" name="矩形 75"/>
          <p:cNvSpPr/>
          <p:nvPr/>
        </p:nvSpPr>
        <p:spPr>
          <a:xfrm>
            <a:off x="6931232" y="3713325"/>
            <a:ext cx="316801" cy="316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939291" y="4366080"/>
            <a:ext cx="198002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光栅光谱仪搭建</a:t>
            </a:r>
          </a:p>
        </p:txBody>
      </p:sp>
      <p:sp>
        <p:nvSpPr>
          <p:cNvPr id="78" name="矩形 77"/>
          <p:cNvSpPr/>
          <p:nvPr/>
        </p:nvSpPr>
        <p:spPr>
          <a:xfrm>
            <a:off x="6914456" y="4409462"/>
            <a:ext cx="316801" cy="316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923978" y="5060645"/>
            <a:ext cx="18473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00054" y="1381424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931231" y="5102300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39291" y="2975644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实验原理</a:t>
            </a:r>
          </a:p>
        </p:txBody>
      </p:sp>
      <p:sp>
        <p:nvSpPr>
          <p:cNvPr id="28" name="矩形 27"/>
          <p:cNvSpPr/>
          <p:nvPr/>
        </p:nvSpPr>
        <p:spPr>
          <a:xfrm>
            <a:off x="7923978" y="5061310"/>
            <a:ext cx="1452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总结与致谢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782" y="561080"/>
            <a:ext cx="10972800" cy="533400"/>
          </a:xfrm>
        </p:spPr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TextBox 3"/>
          <p:cNvSpPr txBox="1"/>
          <p:nvPr/>
        </p:nvSpPr>
        <p:spPr bwMode="auto">
          <a:xfrm>
            <a:off x="944245" y="1791970"/>
            <a:ext cx="1030287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在光学课内的学习后，我们对光谱仪产生了浓厚的兴趣，并想据此搭建一个完整的可进行精密测量的原型。实验目标是能够成功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的将汞灯的可见光区段的强谱线的对应波长求出，并且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定性区分钠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光双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谱线（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0.6nm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601278"/>
            <a:ext cx="10972800" cy="53340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TextBox 3"/>
          <p:cNvSpPr txBox="1"/>
          <p:nvPr/>
        </p:nvSpPr>
        <p:spPr bwMode="auto">
          <a:xfrm>
            <a:off x="944245" y="1791970"/>
            <a:ext cx="1030287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4235" y="1711325"/>
            <a:ext cx="98736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	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实验原理上确定了光栅光谱仪的可行性，完成了闪耀光栅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光谱仪的完整搭建，定性上能够达到基本实验的目的，并且测量了汞光可见光谱，分辨了钠黄光双线，最终结果与精确测量误差较小。因此，作为光谱仪的原理机是合格的，达到了最初设计的目标。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/>
          </a:p>
          <a:p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601278"/>
            <a:ext cx="10972800" cy="533400"/>
          </a:xfrm>
        </p:spPr>
        <p:txBody>
          <a:bodyPr/>
          <a:lstStyle/>
          <a:p>
            <a:r>
              <a:rPr lang="zh-CN" altLang="en-US" dirty="0"/>
              <a:t>小思考</a:t>
            </a:r>
          </a:p>
        </p:txBody>
      </p:sp>
      <p:sp>
        <p:nvSpPr>
          <p:cNvPr id="3" name="TextBox 3"/>
          <p:cNvSpPr txBox="1"/>
          <p:nvPr/>
        </p:nvSpPr>
        <p:spPr bwMode="auto">
          <a:xfrm>
            <a:off x="944245" y="1791970"/>
            <a:ext cx="1030287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4844" y="1604547"/>
            <a:ext cx="9873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现代信息处理中，对于数字图像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矩阵存储方案已经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非常了解，而数字图像就是由光谱与</a:t>
            </a:r>
            <a:r>
              <a:rPr lang="en-US" altLang="zh-CN" sz="20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相机作用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得到的。那么我们能否不用再搭实验仪器，直接从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信息中得到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光谱，从而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变为纯粹数学问题呢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9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601278"/>
            <a:ext cx="10972800" cy="533400"/>
          </a:xfrm>
        </p:spPr>
        <p:txBody>
          <a:bodyPr/>
          <a:lstStyle/>
          <a:p>
            <a:r>
              <a:rPr lang="zh-CN" altLang="en-US" dirty="0"/>
              <a:t>小思考</a:t>
            </a:r>
          </a:p>
        </p:txBody>
      </p:sp>
      <p:sp>
        <p:nvSpPr>
          <p:cNvPr id="3" name="TextBox 3"/>
          <p:cNvSpPr txBox="1"/>
          <p:nvPr/>
        </p:nvSpPr>
        <p:spPr bwMode="auto">
          <a:xfrm>
            <a:off x="944245" y="1791970"/>
            <a:ext cx="1030287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04" y="1620015"/>
            <a:ext cx="3344670" cy="44613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5373" y="2001066"/>
            <a:ext cx="6440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从自由度的角度看，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三个自由度肯定是无法得到完整的光谱的，如果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我们想要达到这样一个效果，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必须要提高存储信息的自由度，比如加上新的色滤光片或是设计特制的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阵列以获得更高自由度（区段）。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从意义的角度，这种方法能够有效集成光谱仪，得到大致结果。当然，具体的可行性还有待后续考证。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079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0" y="710526"/>
            <a:ext cx="10972800" cy="533400"/>
          </a:xfrm>
        </p:spPr>
        <p:txBody>
          <a:bodyPr/>
          <a:lstStyle/>
          <a:p>
            <a:r>
              <a:rPr lang="zh-CN" altLang="en-US" dirty="0"/>
              <a:t>致谢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5175" y="1681480"/>
            <a:ext cx="10471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	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实验，我们锻炼了文献调查的能力，增进了对不同类型光谱仪的理解，也有助于光学同步课堂的学习。我们谨慎选材，校准光路，掌握了对简单光学系统的搭建能力。最后多次测量，亲自动手得到了汞光光谱和钠光双线结构，激发了我们对光学学习的兴趣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，感谢鲁拥华老师给我们技术上的指导，感谢王中平老师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给我们器材上的支持，也感谢物理教学实验中心提供的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宝贵实验机会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0" y="680709"/>
            <a:ext cx="10972800" cy="533400"/>
          </a:xfrm>
        </p:spPr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5175" y="1681480"/>
            <a:ext cx="1047115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	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谢印忠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庄松林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张保州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基于线阵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的光谱仪定标研究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/>
              <a:t>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仪器仪表学报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2011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[2]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张师平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闫丹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光谱测量引入大学物理实验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物理与工程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2021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32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4132"/>
          <a:stretch>
            <a:fillRect/>
          </a:stretch>
        </p:blipFill>
        <p:spPr>
          <a:xfrm>
            <a:off x="0" y="-119380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25000" y="5279901"/>
            <a:ext cx="2228139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谢谢聆听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1358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14456" y="2317774"/>
            <a:ext cx="316801" cy="316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939291" y="2275723"/>
            <a:ext cx="1198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实验目标</a:t>
            </a:r>
          </a:p>
        </p:txBody>
      </p:sp>
      <p:sp>
        <p:nvSpPr>
          <p:cNvPr id="74" name="矩形 73"/>
          <p:cNvSpPr/>
          <p:nvPr/>
        </p:nvSpPr>
        <p:spPr>
          <a:xfrm>
            <a:off x="6914456" y="3013911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939291" y="3670862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方案设计</a:t>
            </a:r>
          </a:p>
        </p:txBody>
      </p:sp>
      <p:sp>
        <p:nvSpPr>
          <p:cNvPr id="76" name="矩形 75"/>
          <p:cNvSpPr/>
          <p:nvPr/>
        </p:nvSpPr>
        <p:spPr>
          <a:xfrm>
            <a:off x="6931232" y="371332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939291" y="4366080"/>
            <a:ext cx="198002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光栅光谱仪搭建</a:t>
            </a:r>
          </a:p>
        </p:txBody>
      </p:sp>
      <p:sp>
        <p:nvSpPr>
          <p:cNvPr id="78" name="矩形 77"/>
          <p:cNvSpPr/>
          <p:nvPr/>
        </p:nvSpPr>
        <p:spPr>
          <a:xfrm>
            <a:off x="6914456" y="440946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923978" y="5061310"/>
            <a:ext cx="1452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总结与致谢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000054" y="1381424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931231" y="5102300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39291" y="2976309"/>
            <a:ext cx="1198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实验原理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722" y="561080"/>
            <a:ext cx="10972800" cy="533400"/>
          </a:xfrm>
        </p:spPr>
        <p:txBody>
          <a:bodyPr/>
          <a:lstStyle/>
          <a:p>
            <a:r>
              <a:rPr lang="zh-CN" altLang="en-US" dirty="0"/>
              <a:t>傅里叶光谱仪原理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944245" y="1791970"/>
            <a:ext cx="1030287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/>
              <p:cNvSpPr txBox="1"/>
              <p:nvPr/>
            </p:nvSpPr>
            <p:spPr bwMode="auto">
              <a:xfrm>
                <a:off x="944245" y="1791970"/>
                <a:ext cx="10302875" cy="2552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在迈克尔逊干涉仪中，光谱</a:t>
                </a:r>
                <a:r>
                  <a:rPr lang="en-US" altLang="zh-CN" kern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i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)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非相干叠加</a:t>
                </a:r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					</a:t>
                </a:r>
                <a14:m>
                  <m:oMath xmlns:m="http://schemas.openxmlformats.org/officeDocument/2006/math"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𝐼</m:t>
                    </m:r>
                    <m:d>
                      <m:dPr>
                        <m:ctrlP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2</m:t>
                        </m:r>
                        <m:r>
                          <a:rPr lang="zh-CN" altLang="en-US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𝜆</m:t>
                        </m:r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)</m:t>
                        </m:r>
                      </m:e>
                    </m:nary>
                    <m:r>
                      <a:rPr lang="en-US" altLang="zh-CN" b="0" i="0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∗</m:t>
                    </m:r>
                    <m:func>
                      <m:funcPr>
                        <m:ctrlP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𝑘𝑥</m:t>
                        </m:r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∗</m:t>
                        </m:r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𝑑</m:t>
                        </m:r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𝑘</m:t>
                        </m:r>
                      </m:e>
                    </m:func>
                  </m:oMath>
                </a14:m>
                <a:endParaRPr lang="en-US" altLang="zh-CN" b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而上式在数学上有着逆变换，这是我们的实验理论基础</a:t>
                </a:r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						   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𝑖</m:t>
                    </m:r>
                    <m:d>
                      <m:dPr>
                        <m:ctrlP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𝜆</m:t>
                        </m:r>
                      </m:e>
                    </m:d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微软雅黑" panose="020B0503020204020204" pitchFamily="34" charset="-122"/>
                          </a:rPr>
                          <m:t>]</m:t>
                        </m:r>
                        <m:func>
                          <m:funcPr>
                            <m:ctrlPr>
                              <a:rPr lang="en-US" altLang="zh-CN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b="0" i="1" kern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kern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a:rPr lang="zh-CN" altLang="en-US" b="0" i="1" kern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𝜋</m:t>
                                </m:r>
                                <m:r>
                                  <a:rPr lang="en-US" altLang="zh-CN" b="0" i="1" kern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b="0" i="1" kern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微软雅黑" panose="020B0503020204020204" pitchFamily="34" charset="-122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altLang="zh-CN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微软雅黑" panose="020B0503020204020204" pitchFamily="34" charset="-122"/>
                              </a:rPr>
                              <m:t>𝑑𝑥</m:t>
                            </m:r>
                          </m:e>
                        </m:func>
                      </m:e>
                    </m:nary>
                    <m:r>
                      <a:rPr lang="en-US" altLang="zh-CN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  </m:t>
                    </m:r>
                  </m:oMath>
                </a14:m>
                <a:endParaRPr lang="en-US" altLang="zh-CN" b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所以，理论上只要测出不同厚度</a:t>
                </a:r>
                <a:r>
                  <a:rPr lang="en-US" altLang="zh-CN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x</a:t>
                </a:r>
                <a:r>
                  <a:rPr lang="zh-CN" altLang="en-US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下的光强值，再进行上式变换即可得到</a:t>
                </a: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m:t>𝑖</m:t>
                    </m:r>
                    <m:d>
                      <m:dPr>
                        <m:ctrlPr>
                          <a:rPr lang="en-US" altLang="zh-CN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微软雅黑" panose="020B0503020204020204" pitchFamily="34" charset="-122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4245" y="1791970"/>
                <a:ext cx="10302875" cy="2552943"/>
              </a:xfrm>
              <a:prstGeom prst="rect">
                <a:avLst/>
              </a:prstGeom>
              <a:blipFill>
                <a:blip r:embed="rId2"/>
                <a:stretch>
                  <a:fillRect l="-533" b="-10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722" y="561080"/>
            <a:ext cx="10972800" cy="533400"/>
          </a:xfrm>
        </p:spPr>
        <p:txBody>
          <a:bodyPr/>
          <a:lstStyle/>
          <a:p>
            <a:r>
              <a:rPr lang="zh-CN" altLang="en-US" dirty="0"/>
              <a:t>傅里叶光谱仪原理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944245" y="1791970"/>
            <a:ext cx="1030287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9" b="29299"/>
          <a:stretch/>
        </p:blipFill>
        <p:spPr>
          <a:xfrm>
            <a:off x="2954108" y="2021424"/>
            <a:ext cx="5338341" cy="37766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67580" y="1488013"/>
            <a:ext cx="633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教材上的简化版原理图如下：</a:t>
            </a:r>
          </a:p>
        </p:txBody>
      </p:sp>
    </p:spTree>
    <p:extLst>
      <p:ext uri="{BB962C8B-B14F-4D97-AF65-F5344CB8AC3E}">
        <p14:creationId xmlns:p14="http://schemas.microsoft.com/office/powerpoint/2010/main" val="128885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282" y="557640"/>
            <a:ext cx="10972800" cy="533400"/>
          </a:xfrm>
        </p:spPr>
        <p:txBody>
          <a:bodyPr/>
          <a:lstStyle/>
          <a:p>
            <a:r>
              <a:rPr lang="zh-CN" altLang="en-US" dirty="0"/>
              <a:t>闪耀光栅光谱仪原理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944245" y="1791970"/>
            <a:ext cx="1030287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3"/>
          <p:cNvSpPr txBox="1"/>
          <p:nvPr/>
        </p:nvSpPr>
        <p:spPr bwMode="auto">
          <a:xfrm>
            <a:off x="1029526" y="1532877"/>
            <a:ext cx="44270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光栅光谱仪即是利用入射平行光，出射平行光造成的光程差来进行衍射。我们先根据光栅参数计算出闪腰角，然后设计右图所示的结构设想和公式推导。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7CFA3-B8F9-41FB-9FD7-ECC0E192D285}"/>
                  </a:ext>
                </a:extLst>
              </p:cNvPr>
              <p:cNvSpPr txBox="1"/>
              <p:nvPr/>
            </p:nvSpPr>
            <p:spPr>
              <a:xfrm>
                <a:off x="1029526" y="3663300"/>
                <a:ext cx="6494647" cy="933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观测波长为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λ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的光线的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级强谱线的条件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u="sng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u="sng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altLang="zh-CN" i="1" u="sng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u="sng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0" i="1" u="sng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u="sng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b="0" i="1" u="sng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u="sng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altLang="zh-CN" i="1" u="sng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u="sng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kλ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7CFA3-B8F9-41FB-9FD7-ECC0E192D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26" y="3663300"/>
                <a:ext cx="6494647" cy="933141"/>
              </a:xfrm>
              <a:prstGeom prst="rect">
                <a:avLst/>
              </a:prstGeom>
              <a:blipFill>
                <a:blip r:embed="rId2"/>
                <a:stretch>
                  <a:fillRect l="-845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9AA28BBC-61A2-498B-BBB5-1A35BD44D774}"/>
                  </a:ext>
                </a:extLst>
              </p14:cNvPr>
              <p14:cNvContentPartPr/>
              <p14:nvPr/>
            </p14:nvContentPartPr>
            <p14:xfrm>
              <a:off x="9456545" y="4263590"/>
              <a:ext cx="360" cy="36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9AA28BBC-61A2-498B-BBB5-1A35BD44D77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447545" y="42549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组合 2"/>
          <p:cNvGrpSpPr/>
          <p:nvPr/>
        </p:nvGrpSpPr>
        <p:grpSpPr>
          <a:xfrm>
            <a:off x="7524173" y="4205822"/>
            <a:ext cx="1760101" cy="1236573"/>
            <a:chOff x="6028881" y="4747299"/>
            <a:chExt cx="1760101" cy="1236573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4E6C9CC-9A4D-4EB6-9B72-C6426C0CD7C4}"/>
                </a:ext>
              </a:extLst>
            </p:cNvPr>
            <p:cNvCxnSpPr/>
            <p:nvPr/>
          </p:nvCxnSpPr>
          <p:spPr>
            <a:xfrm>
              <a:off x="6391324" y="5680651"/>
              <a:ext cx="1013895" cy="30322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208BB97-B535-4EB1-BA39-7E2D08D477FF}"/>
                </a:ext>
              </a:extLst>
            </p:cNvPr>
            <p:cNvCxnSpPr/>
            <p:nvPr/>
          </p:nvCxnSpPr>
          <p:spPr>
            <a:xfrm>
              <a:off x="6614002" y="4747299"/>
              <a:ext cx="0" cy="994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6BA3FA8-A5D3-4CEF-88DD-55B61FCDE680}"/>
                </a:ext>
              </a:extLst>
            </p:cNvPr>
            <p:cNvCxnSpPr/>
            <p:nvPr/>
          </p:nvCxnSpPr>
          <p:spPr>
            <a:xfrm>
              <a:off x="7073571" y="4770207"/>
              <a:ext cx="0" cy="11046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9BA81E5-4BEC-40F6-AF9C-13ED1A837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4002" y="4818367"/>
              <a:ext cx="786479" cy="923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6E407CD-0031-4F5F-BD75-8117517ADAEB}"/>
                </a:ext>
              </a:extLst>
            </p:cNvPr>
            <p:cNvCxnSpPr/>
            <p:nvPr/>
          </p:nvCxnSpPr>
          <p:spPr>
            <a:xfrm flipV="1">
              <a:off x="7078309" y="5007880"/>
              <a:ext cx="710673" cy="867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2999A2D-B0FD-4018-9E48-CFEC7844FEDB}"/>
                </a:ext>
              </a:extLst>
            </p:cNvPr>
            <p:cNvCxnSpPr/>
            <p:nvPr/>
          </p:nvCxnSpPr>
          <p:spPr>
            <a:xfrm>
              <a:off x="6028881" y="5923062"/>
              <a:ext cx="11399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86E1939-24A4-4E73-8769-2F80DA1B5408}"/>
                    </a:ext>
                  </a:extLst>
                </p:cNvPr>
                <p:cNvSpPr txBox="1"/>
                <p:nvPr/>
              </p:nvSpPr>
              <p:spPr>
                <a:xfrm>
                  <a:off x="6390999" y="5693762"/>
                  <a:ext cx="20879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86E1939-24A4-4E73-8769-2F80DA1B5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999" y="5693762"/>
                  <a:ext cx="208790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20588" r="-23529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005B510-8CD2-424E-B6E7-A3E5AD3A6536}"/>
                    </a:ext>
                  </a:extLst>
                </p:cNvPr>
                <p:cNvSpPr txBox="1"/>
                <p:nvPr/>
              </p:nvSpPr>
              <p:spPr>
                <a:xfrm>
                  <a:off x="7101581" y="5322554"/>
                  <a:ext cx="20879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005B510-8CD2-424E-B6E7-A3E5AD3A6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581" y="5322554"/>
                  <a:ext cx="208790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D5EAD04-3C6C-4E48-9DD6-8369F5C562D5}"/>
                    </a:ext>
                  </a:extLst>
                </p14:cNvPr>
                <p14:cNvContentPartPr/>
                <p14:nvPr/>
              </p14:nvContentPartPr>
              <p14:xfrm>
                <a:off x="6760505" y="5789270"/>
                <a:ext cx="24120" cy="10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D5EAD04-3C6C-4E48-9DD6-8369F5C562D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48445" y="5777030"/>
                  <a:ext cx="48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33FFF4-18EC-482B-9711-56625BE59390}"/>
                    </a:ext>
                  </a:extLst>
                </p14:cNvPr>
                <p14:cNvContentPartPr/>
                <p14:nvPr/>
              </p14:nvContentPartPr>
              <p14:xfrm>
                <a:off x="7078025" y="5631950"/>
                <a:ext cx="168120" cy="226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33FFF4-18EC-482B-9711-56625BE593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65759" y="5619710"/>
                  <a:ext cx="189406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C571C76-7A5A-4D41-9B94-BB11CC52D9FD}"/>
                    </a:ext>
                  </a:extLst>
                </p14:cNvPr>
                <p14:cNvContentPartPr/>
                <p14:nvPr/>
              </p14:nvContentPartPr>
              <p14:xfrm>
                <a:off x="6626225" y="5102030"/>
                <a:ext cx="38160" cy="14148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C571C76-7A5A-4D41-9B94-BB11CC52D9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7225" y="5093030"/>
                  <a:ext cx="56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9391098-0285-46A1-B022-A52258A8D17F}"/>
                    </a:ext>
                  </a:extLst>
                </p14:cNvPr>
                <p14:cNvContentPartPr/>
                <p14:nvPr/>
              </p14:nvContentPartPr>
              <p14:xfrm>
                <a:off x="7085945" y="4903310"/>
                <a:ext cx="35640" cy="1317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9391098-0285-46A1-B022-A52258A8D17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76853" y="4894310"/>
                  <a:ext cx="53824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8C4E94A-189F-4622-BA4D-01812EDA3746}"/>
                    </a:ext>
                  </a:extLst>
                </p14:cNvPr>
                <p14:cNvContentPartPr/>
                <p14:nvPr/>
              </p14:nvContentPartPr>
              <p14:xfrm>
                <a:off x="7037705" y="4911230"/>
                <a:ext cx="37800" cy="1400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8C4E94A-189F-4622-BA4D-01812EDA374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28705" y="4902230"/>
                  <a:ext cx="55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43AACD9-32B2-49F7-A2D8-A93B7BDA96C1}"/>
                    </a:ext>
                  </a:extLst>
                </p14:cNvPr>
                <p14:cNvContentPartPr/>
                <p14:nvPr/>
              </p14:nvContentPartPr>
              <p14:xfrm>
                <a:off x="6572225" y="5107790"/>
                <a:ext cx="35640" cy="1314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43AACD9-32B2-49F7-A2D8-A93B7BDA96C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63225" y="5098790"/>
                  <a:ext cx="53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AC0B63E-33FA-4EC5-9B1D-FF87D4A16082}"/>
                    </a:ext>
                  </a:extLst>
                </p14:cNvPr>
                <p14:cNvContentPartPr/>
                <p14:nvPr/>
              </p14:nvContentPartPr>
              <p14:xfrm>
                <a:off x="6812705" y="5354750"/>
                <a:ext cx="124920" cy="907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AC0B63E-33FA-4EC5-9B1D-FF87D4A160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03679" y="5345750"/>
                  <a:ext cx="142972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A1C09D9-B1C6-4AE2-8461-9608527817E9}"/>
                    </a:ext>
                  </a:extLst>
                </p14:cNvPr>
                <p14:cNvContentPartPr/>
                <p14:nvPr/>
              </p14:nvContentPartPr>
              <p14:xfrm>
                <a:off x="6877505" y="5368790"/>
                <a:ext cx="66240" cy="14832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A1C09D9-B1C6-4AE2-8461-9608527817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68505" y="5359812"/>
                  <a:ext cx="84240" cy="166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8B40FD3-ACC7-4784-BECC-674C15CB5F44}"/>
                    </a:ext>
                  </a:extLst>
                </p14:cNvPr>
                <p14:cNvContentPartPr/>
                <p14:nvPr/>
              </p14:nvContentPartPr>
              <p14:xfrm>
                <a:off x="7348745" y="5392550"/>
                <a:ext cx="129600" cy="979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8B40FD3-ACC7-4784-BECC-674C15CB5F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39745" y="5383517"/>
                  <a:ext cx="147600" cy="115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2A39A34C-1893-4E68-94FA-E7C1C1936CFE}"/>
                    </a:ext>
                  </a:extLst>
                </p14:cNvPr>
                <p14:cNvContentPartPr/>
                <p14:nvPr/>
              </p14:nvContentPartPr>
              <p14:xfrm>
                <a:off x="7418225" y="5388950"/>
                <a:ext cx="65880" cy="17100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2A39A34C-1893-4E68-94FA-E7C1C1936CF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09225" y="5379950"/>
                  <a:ext cx="83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3285031-B43C-471C-A9FF-C2903E0067E6}"/>
                    </a:ext>
                  </a:extLst>
                </p14:cNvPr>
                <p14:cNvContentPartPr/>
                <p14:nvPr/>
              </p14:nvContentPartPr>
              <p14:xfrm>
                <a:off x="6613985" y="5739590"/>
                <a:ext cx="47160" cy="3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3285031-B43C-471C-A9FF-C2903E0067E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04985" y="5730590"/>
                  <a:ext cx="651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EA1C54F-F445-41F2-A922-1024C2C870EF}"/>
                    </a:ext>
                  </a:extLst>
                </p14:cNvPr>
                <p14:cNvContentPartPr/>
                <p14:nvPr/>
              </p14:nvContentPartPr>
              <p14:xfrm>
                <a:off x="6988025" y="5739590"/>
                <a:ext cx="68040" cy="3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EA1C54F-F445-41F2-A922-1024C2C870E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979025" y="5730590"/>
                  <a:ext cx="86040" cy="18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CBECAD0C-8DF9-4E86-97CF-816D9C177A19}"/>
                </a:ext>
              </a:extLst>
            </p:cNvPr>
            <p:cNvGrpSpPr/>
            <p:nvPr/>
          </p:nvGrpSpPr>
          <p:grpSpPr>
            <a:xfrm>
              <a:off x="6712985" y="5603150"/>
              <a:ext cx="339480" cy="272880"/>
              <a:chOff x="6712985" y="5603150"/>
              <a:chExt cx="339480" cy="272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3695BD98-BF7A-4538-995B-F3090785C36B}"/>
                      </a:ext>
                    </a:extLst>
                  </p14:cNvPr>
                  <p14:cNvContentPartPr/>
                  <p14:nvPr/>
                </p14:nvContentPartPr>
                <p14:xfrm>
                  <a:off x="6712985" y="5739590"/>
                  <a:ext cx="70200" cy="36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3695BD98-BF7A-4538-995B-F3090785C36B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6704345" y="5730590"/>
                    <a:ext cx="878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8B258E29-6658-4B3D-924D-CC0A9B9088F4}"/>
                      </a:ext>
                    </a:extLst>
                  </p14:cNvPr>
                  <p14:cNvContentPartPr/>
                  <p14:nvPr/>
                </p14:nvContentPartPr>
                <p14:xfrm>
                  <a:off x="6841145" y="5739590"/>
                  <a:ext cx="81720" cy="36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8B258E29-6658-4B3D-924D-CC0A9B9088F4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6832505" y="5730590"/>
                    <a:ext cx="993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9EF29F7E-8C1E-4212-9ED8-DD50E724B57E}"/>
                      </a:ext>
                    </a:extLst>
                  </p14:cNvPr>
                  <p14:cNvContentPartPr/>
                  <p14:nvPr/>
                </p14:nvContentPartPr>
                <p14:xfrm>
                  <a:off x="6749345" y="5603150"/>
                  <a:ext cx="78120" cy="7056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9EF29F7E-8C1E-4212-9ED8-DD50E724B57E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6740345" y="5594150"/>
                    <a:ext cx="9576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8E68012B-5DCD-4F1E-A6D2-64EA8DB4E54A}"/>
                      </a:ext>
                    </a:extLst>
                  </p14:cNvPr>
                  <p14:cNvContentPartPr/>
                  <p14:nvPr/>
                </p14:nvContentPartPr>
                <p14:xfrm>
                  <a:off x="6856265" y="5699270"/>
                  <a:ext cx="42840" cy="38880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8E68012B-5DCD-4F1E-A6D2-64EA8DB4E54A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6847625" y="5690630"/>
                    <a:ext cx="6048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81F8B8D2-EFF1-4666-9038-E06912F39CD8}"/>
                      </a:ext>
                    </a:extLst>
                  </p14:cNvPr>
                  <p14:cNvContentPartPr/>
                  <p14:nvPr/>
                </p14:nvContentPartPr>
                <p14:xfrm>
                  <a:off x="6911345" y="5748950"/>
                  <a:ext cx="59400" cy="5328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81F8B8D2-EFF1-4666-9038-E06912F39CD8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6902345" y="5739950"/>
                    <a:ext cx="770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C6E1689D-DBD9-48C0-B33F-2577E7E9F725}"/>
                      </a:ext>
                    </a:extLst>
                  </p14:cNvPr>
                  <p14:cNvContentPartPr/>
                  <p14:nvPr/>
                </p14:nvContentPartPr>
                <p14:xfrm>
                  <a:off x="7000265" y="5828870"/>
                  <a:ext cx="52200" cy="47160"/>
                </p14:xfrm>
              </p:contentPart>
            </mc:Choice>
            <mc:Fallback xmlns=""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C6E1689D-DBD9-48C0-B33F-2577E7E9F725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6991265" y="5820230"/>
                    <a:ext cx="6984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5F04B745-E7C5-4DF2-A4FC-33B80A9F1071}"/>
                  </a:ext>
                </a:extLst>
              </p14:cNvPr>
              <p14:cNvContentPartPr/>
              <p14:nvPr/>
            </p14:nvContentPartPr>
            <p14:xfrm>
              <a:off x="9456545" y="4277990"/>
              <a:ext cx="360" cy="360"/>
            </p14:xfrm>
          </p:contentPart>
        </mc:Choice>
        <mc:Fallback xmlns=""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5F04B745-E7C5-4DF2-A4FC-33B80A9F107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447545" y="4269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A457D4C-CB1B-4FCE-BB70-D9DA514129D7}"/>
                  </a:ext>
                </a:extLst>
              </p14:cNvPr>
              <p14:cNvContentPartPr/>
              <p14:nvPr/>
            </p14:nvContentPartPr>
            <p14:xfrm>
              <a:off x="359705" y="108470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A457D4C-CB1B-4FCE-BB70-D9DA514129D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50705" y="998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7C8C974D-D0C1-4FED-B7E3-7DF3EF2EA5D0}"/>
                  </a:ext>
                </a:extLst>
              </p14:cNvPr>
              <p14:cNvContentPartPr/>
              <p14:nvPr/>
            </p14:nvContentPartPr>
            <p14:xfrm>
              <a:off x="6760865" y="1156430"/>
              <a:ext cx="61920" cy="3031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7C8C974D-D0C1-4FED-B7E3-7DF3EF2EA5D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51865" y="1147430"/>
                <a:ext cx="79560" cy="32076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图片 78">
            <a:extLst>
              <a:ext uri="{FF2B5EF4-FFF2-40B4-BE49-F238E27FC236}">
                <a16:creationId xmlns:a16="http://schemas.microsoft.com/office/drawing/2014/main" id="{51D6EA44-8F24-4C9A-B3BD-22B96FBF1EA9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6830949" y="1386446"/>
            <a:ext cx="3740638" cy="23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282" y="557640"/>
            <a:ext cx="10972800" cy="533400"/>
          </a:xfrm>
        </p:spPr>
        <p:txBody>
          <a:bodyPr/>
          <a:lstStyle/>
          <a:p>
            <a:r>
              <a:rPr lang="zh-CN" altLang="en-US" dirty="0" smtClean="0"/>
              <a:t>出射部件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单色仪</a:t>
            </a:r>
            <a:endParaRPr lang="zh-CN" altLang="en-US" dirty="0"/>
          </a:p>
        </p:txBody>
      </p:sp>
      <p:sp>
        <p:nvSpPr>
          <p:cNvPr id="5" name="TextBox 3"/>
          <p:cNvSpPr txBox="1"/>
          <p:nvPr/>
        </p:nvSpPr>
        <p:spPr bwMode="auto">
          <a:xfrm>
            <a:off x="944245" y="1791970"/>
            <a:ext cx="1030287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3"/>
          <p:cNvSpPr txBox="1"/>
          <p:nvPr/>
        </p:nvSpPr>
        <p:spPr bwMode="auto">
          <a:xfrm>
            <a:off x="834916" y="2021424"/>
            <a:ext cx="4804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单色仪与光谱摄谱仪的结构相似，为从宽波段的辐射束中分离出一系列狭窄波段的电磁辐射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。利用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每个波长离开光栅的角度不同，由聚焦反射镜再成像出射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狭缝。当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光栅顺时针转动时，从出射狭缝里出来的光由短波到长波依次出现。这种光学系统称为李特洛式光学系统。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9AA28BBC-61A2-498B-BBB5-1A35BD44D774}"/>
                  </a:ext>
                </a:extLst>
              </p14:cNvPr>
              <p14:cNvContentPartPr/>
              <p14:nvPr/>
            </p14:nvContentPartPr>
            <p14:xfrm>
              <a:off x="9456545" y="4263590"/>
              <a:ext cx="360" cy="36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9AA28BBC-61A2-498B-BBB5-1A35BD44D77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447545" y="4254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5F04B745-E7C5-4DF2-A4FC-33B80A9F1071}"/>
                  </a:ext>
                </a:extLst>
              </p14:cNvPr>
              <p14:cNvContentPartPr/>
              <p14:nvPr/>
            </p14:nvContentPartPr>
            <p14:xfrm>
              <a:off x="9456545" y="4277990"/>
              <a:ext cx="360" cy="360"/>
            </p14:xfrm>
          </p:contentPart>
        </mc:Choice>
        <mc:Fallback xmlns=""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5F04B745-E7C5-4DF2-A4FC-33B80A9F107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447545" y="4269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A457D4C-CB1B-4FCE-BB70-D9DA514129D7}"/>
                  </a:ext>
                </a:extLst>
              </p14:cNvPr>
              <p14:cNvContentPartPr/>
              <p14:nvPr/>
            </p14:nvContentPartPr>
            <p14:xfrm>
              <a:off x="359705" y="108470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A457D4C-CB1B-4FCE-BB70-D9DA514129D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0705" y="998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7C8C974D-D0C1-4FED-B7E3-7DF3EF2EA5D0}"/>
                  </a:ext>
                </a:extLst>
              </p14:cNvPr>
              <p14:cNvContentPartPr/>
              <p14:nvPr/>
            </p14:nvContentPartPr>
            <p14:xfrm>
              <a:off x="6760865" y="1156430"/>
              <a:ext cx="61920" cy="3031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7C8C974D-D0C1-4FED-B7E3-7DF3EF2EA5D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51865" y="1147430"/>
                <a:ext cx="79560" cy="320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282" b="25731"/>
          <a:stretch/>
        </p:blipFill>
        <p:spPr>
          <a:xfrm>
            <a:off x="5748902" y="2160480"/>
            <a:ext cx="5498218" cy="2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1358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14456" y="2317774"/>
            <a:ext cx="316801" cy="3168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939291" y="2275058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实验目标</a:t>
            </a:r>
          </a:p>
        </p:txBody>
      </p:sp>
      <p:sp>
        <p:nvSpPr>
          <p:cNvPr id="74" name="矩形 73"/>
          <p:cNvSpPr/>
          <p:nvPr/>
        </p:nvSpPr>
        <p:spPr>
          <a:xfrm>
            <a:off x="6914456" y="301391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939291" y="3670862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方案设计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931232" y="3713325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939291" y="4366080"/>
            <a:ext cx="198002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光栅光谱仪搭建</a:t>
            </a:r>
          </a:p>
        </p:txBody>
      </p:sp>
      <p:sp>
        <p:nvSpPr>
          <p:cNvPr id="78" name="矩形 77"/>
          <p:cNvSpPr/>
          <p:nvPr/>
        </p:nvSpPr>
        <p:spPr>
          <a:xfrm>
            <a:off x="6914456" y="440946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923978" y="5060645"/>
            <a:ext cx="18473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00054" y="1381424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931231" y="5102300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39291" y="2975644"/>
            <a:ext cx="121058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实验原理</a:t>
            </a:r>
          </a:p>
        </p:txBody>
      </p:sp>
      <p:sp>
        <p:nvSpPr>
          <p:cNvPr id="28" name="矩形 27"/>
          <p:cNvSpPr/>
          <p:nvPr/>
        </p:nvSpPr>
        <p:spPr>
          <a:xfrm>
            <a:off x="7923978" y="5061310"/>
            <a:ext cx="1452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总结与致谢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4CA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2703</TotalTime>
  <Words>363</Words>
  <Application>Microsoft Office PowerPoint</Application>
  <PresentationFormat>宽屏</PresentationFormat>
  <Paragraphs>187</Paragraphs>
  <Slides>35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黑体</vt:lpstr>
      <vt:lpstr>微软雅黑</vt:lpstr>
      <vt:lpstr>Arial</vt:lpstr>
      <vt:lpstr>Calibri</vt:lpstr>
      <vt:lpstr>Cambria Math</vt:lpstr>
      <vt:lpstr>Office Theme</vt:lpstr>
      <vt:lpstr>PowerPoint 演示文稿</vt:lpstr>
      <vt:lpstr>PowerPoint 演示文稿</vt:lpstr>
      <vt:lpstr>实验目的</vt:lpstr>
      <vt:lpstr>PowerPoint 演示文稿</vt:lpstr>
      <vt:lpstr>傅里叶光谱仪原理</vt:lpstr>
      <vt:lpstr>傅里叶光谱仪原理</vt:lpstr>
      <vt:lpstr>闪耀光栅光谱仪原理</vt:lpstr>
      <vt:lpstr>出射部件——单色仪</vt:lpstr>
      <vt:lpstr>PowerPoint 演示文稿</vt:lpstr>
      <vt:lpstr>初步设想</vt:lpstr>
      <vt:lpstr>实验方案探究</vt:lpstr>
      <vt:lpstr>搭建  </vt:lpstr>
      <vt:lpstr>PowerPoint 演示文稿</vt:lpstr>
      <vt:lpstr>PowerPoint 演示文稿</vt:lpstr>
      <vt:lpstr>PowerPoint 演示文稿</vt:lpstr>
      <vt:lpstr>PowerPoint 演示文稿</vt:lpstr>
      <vt:lpstr>搭建  </vt:lpstr>
      <vt:lpstr>激光校准 </vt:lpstr>
      <vt:lpstr>激光校准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小思考</vt:lpstr>
      <vt:lpstr>小思考</vt:lpstr>
      <vt:lpstr>致谢</vt:lpstr>
      <vt:lpstr>参考文献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peaterq</dc:creator>
  <cp:lastModifiedBy>STARKer-first</cp:lastModifiedBy>
  <cp:revision>198</cp:revision>
  <dcterms:created xsi:type="dcterms:W3CDTF">2019-06-09T06:58:00Z</dcterms:created>
  <dcterms:modified xsi:type="dcterms:W3CDTF">2022-01-17T10:13:56Z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AF3A2A3BE747403BBC2045756B6F3ED6</vt:lpwstr>
  </property>
  <property fmtid="{D5CDD505-2E9C-101B-9397-08002B2CF9AE}" pid="3" name="KSOProductBuildVer">
    <vt:lpwstr>2052-11.1.0.11045</vt:lpwstr>
  </property>
</Properties>
</file>